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authors.xml" ContentType="application/vnd.ms-powerpoi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7"/>
  </p:notesMasterIdLst>
  <p:sldIdLst>
    <p:sldId id="278" r:id="rId2"/>
    <p:sldId id="279" r:id="rId3"/>
    <p:sldId id="280" r:id="rId4"/>
    <p:sldId id="294" r:id="rId5"/>
    <p:sldId id="281" r:id="rId6"/>
    <p:sldId id="282" r:id="rId7"/>
    <p:sldId id="295" r:id="rId8"/>
    <p:sldId id="296" r:id="rId9"/>
    <p:sldId id="300" r:id="rId10"/>
    <p:sldId id="301" r:id="rId11"/>
    <p:sldId id="303" r:id="rId12"/>
    <p:sldId id="304" r:id="rId13"/>
    <p:sldId id="302" r:id="rId14"/>
    <p:sldId id="285" r:id="rId15"/>
    <p:sldId id="306" r:id="rId16"/>
    <p:sldId id="308" r:id="rId17"/>
    <p:sldId id="309" r:id="rId18"/>
    <p:sldId id="290" r:id="rId19"/>
    <p:sldId id="297" r:id="rId20"/>
    <p:sldId id="289" r:id="rId21"/>
    <p:sldId id="299" r:id="rId22"/>
    <p:sldId id="298" r:id="rId23"/>
    <p:sldId id="292" r:id="rId24"/>
    <p:sldId id="305" r:id="rId25"/>
    <p:sldId id="293" r:id="rId2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09" autoAdjust="0"/>
  </p:normalViewPr>
  <p:slideViewPr>
    <p:cSldViewPr snapToGrid="0" snapToObjects="1">
      <p:cViewPr varScale="1">
        <p:scale>
          <a:sx n="81" d="100"/>
          <a:sy n="81" d="100"/>
        </p:scale>
        <p:origin x="744"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35" Type="http://schemas.openxmlformats.org/officeDocument/2006/relationships/customXml" Target="../customXml/item3.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www.hindawi.com/journals/js/2022/9070683/" TargetMode="External"/><Relationship Id="rId2" Type="http://schemas.openxmlformats.org/officeDocument/2006/relationships/hyperlink" Target="https://en.wikipedia.org/wiki/Arduino_Uno" TargetMode="External"/><Relationship Id="rId1" Type="http://schemas.openxmlformats.org/officeDocument/2006/relationships/slideLayout" Target="../slideLayouts/slideLayout14.xml"/><Relationship Id="rId5" Type="http://schemas.openxmlformats.org/officeDocument/2006/relationships/hyperlink" Target="https://roboticsdna.in/product/ir-sensor-digital-single-array-line-sensor/" TargetMode="External"/><Relationship Id="rId4" Type="http://schemas.openxmlformats.org/officeDocument/2006/relationships/hyperlink" Target="https://www.thegeekpub.com/wiki/sensor-wiki-ky-050-hc-sr04-ultrasonic-senso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IoT-BASED</a:t>
            </a:r>
            <a:br>
              <a:rPr lang="en-US" dirty="0"/>
            </a:br>
            <a:r>
              <a:rPr lang="en-US" dirty="0"/>
              <a:t>SMART GARAGE SYSTEM</a:t>
            </a:r>
            <a:br>
              <a:rPr lang="en-US" dirty="0"/>
            </a:b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424912" y="4238011"/>
            <a:ext cx="3493008" cy="878908"/>
          </a:xfrm>
        </p:spPr>
        <p:txBody>
          <a:bodyPr/>
          <a:lstStyle/>
          <a:p>
            <a:r>
              <a:rPr lang="en-US" dirty="0"/>
              <a:t>Gayatri Sreeraj</a:t>
            </a:r>
          </a:p>
          <a:p>
            <a:r>
              <a:rPr lang="en-US" dirty="0"/>
              <a:t>21BAI1171</a:t>
            </a:r>
          </a:p>
          <a:p>
            <a:endParaRPr lang="en-US" dirty="0"/>
          </a:p>
        </p:txBody>
      </p:sp>
      <p:sp>
        <p:nvSpPr>
          <p:cNvPr id="4" name="Subtitle 2">
            <a:extLst>
              <a:ext uri="{FF2B5EF4-FFF2-40B4-BE49-F238E27FC236}">
                <a16:creationId xmlns:a16="http://schemas.microsoft.com/office/drawing/2014/main" id="{A5228EB6-CB48-D57E-5309-9D47D16BA930}"/>
              </a:ext>
            </a:extLst>
          </p:cNvPr>
          <p:cNvSpPr txBox="1">
            <a:spLocks/>
          </p:cNvSpPr>
          <p:nvPr/>
        </p:nvSpPr>
        <p:spPr>
          <a:xfrm>
            <a:off x="1455413" y="6145386"/>
            <a:ext cx="9281174" cy="696259"/>
          </a:xfrm>
          <a:prstGeom prst="rect">
            <a:avLst/>
          </a:prstGeom>
        </p:spPr>
        <p:txBody>
          <a:bodyPr vert="horz" lIns="0" tIns="0" rIns="0" bIns="0" rtlCol="0">
            <a:noAutofit/>
          </a:bodyPr>
          <a:lstStyle>
            <a:lvl1pPr marL="0" indent="0" algn="ctr"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100000"/>
              </a:lnSpc>
              <a:spcBef>
                <a:spcPts val="36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100000"/>
              </a:lnSpc>
              <a:spcBef>
                <a:spcPts val="36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100000"/>
              </a:lnSpc>
              <a:spcBef>
                <a:spcPts val="36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dirty="0">
                <a:solidFill>
                  <a:schemeClr val="bg1"/>
                </a:solidFill>
              </a:rPr>
              <a:t>TEAM MEMBERS:</a:t>
            </a:r>
          </a:p>
          <a:p>
            <a:r>
              <a:rPr lang="en-US" sz="1500" dirty="0">
                <a:solidFill>
                  <a:schemeClr val="bg1"/>
                </a:solidFill>
              </a:rPr>
              <a:t>GAYATRI SREERAJ (21BAI1171),  GAYATRI MOITRA (21BRS1293),  SANNIDHYA MATE (21BAI1176)</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421483" y="1028192"/>
            <a:ext cx="9349033" cy="768096"/>
          </a:xfrm>
        </p:spPr>
        <p:txBody>
          <a:bodyPr/>
          <a:lstStyle/>
          <a:p>
            <a:r>
              <a:rPr lang="en-US" sz="3000" dirty="0">
                <a:latin typeface="Arial Black" panose="020B0604020202020204" pitchFamily="34" charset="0"/>
                <a:cs typeface="Arial Black" panose="020B0604020202020204" pitchFamily="34" charset="0"/>
              </a:rPr>
              <a:t>I. ARDUINO MICROCONTROLLER</a:t>
            </a:r>
            <a:endParaRPr lang="en-US" sz="3000" b="1" dirty="0">
              <a:solidFill>
                <a:schemeClr val="accent6"/>
              </a:solidFill>
              <a:latin typeface="Arial Black" panose="020B0604020202020204" pitchFamily="34" charset="0"/>
              <a:cs typeface="Arial Black" panose="020B0604020202020204" pitchFamily="34" charset="0"/>
            </a:endParaRPr>
          </a:p>
        </p:txBody>
      </p:sp>
      <p:pic>
        <p:nvPicPr>
          <p:cNvPr id="4" name="Picture 3">
            <a:extLst>
              <a:ext uri="{FF2B5EF4-FFF2-40B4-BE49-F238E27FC236}">
                <a16:creationId xmlns:a16="http://schemas.microsoft.com/office/drawing/2014/main" id="{68C6EFE0-F198-D21A-4876-6A20CF0A2BBE}"/>
              </a:ext>
            </a:extLst>
          </p:cNvPr>
          <p:cNvPicPr>
            <a:picLocks noChangeAspect="1"/>
          </p:cNvPicPr>
          <p:nvPr/>
        </p:nvPicPr>
        <p:blipFill>
          <a:blip r:embed="rId2"/>
          <a:stretch>
            <a:fillRect/>
          </a:stretch>
        </p:blipFill>
        <p:spPr>
          <a:xfrm>
            <a:off x="3958404" y="1796288"/>
            <a:ext cx="4275190" cy="4214225"/>
          </a:xfrm>
          <a:prstGeom prst="rect">
            <a:avLst/>
          </a:prstGeom>
        </p:spPr>
      </p:pic>
    </p:spTree>
    <p:extLst>
      <p:ext uri="{BB962C8B-B14F-4D97-AF65-F5344CB8AC3E}">
        <p14:creationId xmlns:p14="http://schemas.microsoft.com/office/powerpoint/2010/main" val="481124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421483" y="1028192"/>
            <a:ext cx="9349033" cy="1102266"/>
          </a:xfrm>
        </p:spPr>
        <p:txBody>
          <a:bodyPr/>
          <a:lstStyle/>
          <a:p>
            <a:r>
              <a:rPr lang="en-US" sz="3000" dirty="0">
                <a:latin typeface="Arial Black" panose="020B0604020202020204" pitchFamily="34" charset="0"/>
                <a:cs typeface="Arial Black" panose="020B0604020202020204" pitchFamily="34" charset="0"/>
              </a:rPr>
              <a:t>II. ULTRASONIC</a:t>
            </a:r>
            <a:br>
              <a:rPr lang="en-US" sz="3000" dirty="0">
                <a:latin typeface="Arial Black" panose="020B0604020202020204" pitchFamily="34" charset="0"/>
                <a:cs typeface="Arial Black" panose="020B0604020202020204" pitchFamily="34" charset="0"/>
              </a:rPr>
            </a:br>
            <a:r>
              <a:rPr lang="en-US" sz="3000" dirty="0">
                <a:latin typeface="Arial Black" panose="020B0604020202020204" pitchFamily="34" charset="0"/>
                <a:cs typeface="Arial Black" panose="020B0604020202020204" pitchFamily="34" charset="0"/>
              </a:rPr>
              <a:t>DISTANCE SENSOR</a:t>
            </a:r>
            <a:endParaRPr lang="en-US" sz="3000" b="1" dirty="0">
              <a:solidFill>
                <a:schemeClr val="accent6"/>
              </a:solidFill>
              <a:latin typeface="Arial Black" panose="020B0604020202020204" pitchFamily="34" charset="0"/>
              <a:cs typeface="Arial Black" panose="020B0604020202020204" pitchFamily="34" charset="0"/>
            </a:endParaRPr>
          </a:p>
        </p:txBody>
      </p:sp>
      <p:pic>
        <p:nvPicPr>
          <p:cNvPr id="4" name="Picture 3">
            <a:extLst>
              <a:ext uri="{FF2B5EF4-FFF2-40B4-BE49-F238E27FC236}">
                <a16:creationId xmlns:a16="http://schemas.microsoft.com/office/drawing/2014/main" id="{CA6B04EE-4BDB-88A4-5805-7E852AFD4EE2}"/>
              </a:ext>
            </a:extLst>
          </p:cNvPr>
          <p:cNvPicPr>
            <a:picLocks noChangeAspect="1"/>
          </p:cNvPicPr>
          <p:nvPr/>
        </p:nvPicPr>
        <p:blipFill>
          <a:blip r:embed="rId2"/>
          <a:stretch>
            <a:fillRect/>
          </a:stretch>
        </p:blipFill>
        <p:spPr>
          <a:xfrm>
            <a:off x="4000317" y="2130458"/>
            <a:ext cx="4191363" cy="4016088"/>
          </a:xfrm>
          <a:prstGeom prst="rect">
            <a:avLst/>
          </a:prstGeom>
        </p:spPr>
      </p:pic>
    </p:spTree>
    <p:extLst>
      <p:ext uri="{BB962C8B-B14F-4D97-AF65-F5344CB8AC3E}">
        <p14:creationId xmlns:p14="http://schemas.microsoft.com/office/powerpoint/2010/main" val="4284604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421483" y="1028192"/>
            <a:ext cx="9349033" cy="768096"/>
          </a:xfrm>
        </p:spPr>
        <p:txBody>
          <a:bodyPr/>
          <a:lstStyle/>
          <a:p>
            <a:r>
              <a:rPr lang="en-US" sz="3000" b="1" dirty="0">
                <a:solidFill>
                  <a:schemeClr val="accent6"/>
                </a:solidFill>
                <a:latin typeface="Arial Black" panose="020B0604020202020204" pitchFamily="34" charset="0"/>
                <a:cs typeface="Arial Black" panose="020B0604020202020204" pitchFamily="34" charset="0"/>
              </a:rPr>
              <a:t>III. IR SENSOR</a:t>
            </a:r>
          </a:p>
        </p:txBody>
      </p:sp>
      <p:pic>
        <p:nvPicPr>
          <p:cNvPr id="4" name="Picture 3">
            <a:extLst>
              <a:ext uri="{FF2B5EF4-FFF2-40B4-BE49-F238E27FC236}">
                <a16:creationId xmlns:a16="http://schemas.microsoft.com/office/drawing/2014/main" id="{3221D612-1D2E-AF57-B851-EC9E92C6DD64}"/>
              </a:ext>
            </a:extLst>
          </p:cNvPr>
          <p:cNvPicPr>
            <a:picLocks noChangeAspect="1"/>
          </p:cNvPicPr>
          <p:nvPr/>
        </p:nvPicPr>
        <p:blipFill>
          <a:blip r:embed="rId2"/>
          <a:stretch>
            <a:fillRect/>
          </a:stretch>
        </p:blipFill>
        <p:spPr>
          <a:xfrm>
            <a:off x="4107007" y="1796288"/>
            <a:ext cx="3977985" cy="3939881"/>
          </a:xfrm>
          <a:prstGeom prst="rect">
            <a:avLst/>
          </a:prstGeom>
        </p:spPr>
      </p:pic>
    </p:spTree>
    <p:extLst>
      <p:ext uri="{BB962C8B-B14F-4D97-AF65-F5344CB8AC3E}">
        <p14:creationId xmlns:p14="http://schemas.microsoft.com/office/powerpoint/2010/main" val="2584392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421483" y="1028192"/>
            <a:ext cx="9349033" cy="768096"/>
          </a:xfrm>
        </p:spPr>
        <p:txBody>
          <a:bodyPr/>
          <a:lstStyle/>
          <a:p>
            <a:r>
              <a:rPr lang="en-US" sz="3000" b="1" dirty="0">
                <a:solidFill>
                  <a:schemeClr val="accent6"/>
                </a:solidFill>
                <a:latin typeface="Arial Black" panose="020B0604020202020204" pitchFamily="34" charset="0"/>
                <a:cs typeface="Arial Black" panose="020B0604020202020204" pitchFamily="34" charset="0"/>
              </a:rPr>
              <a:t>IV. MINI BREADBOARD AND WIRES</a:t>
            </a:r>
          </a:p>
        </p:txBody>
      </p:sp>
      <p:pic>
        <p:nvPicPr>
          <p:cNvPr id="4" name="Picture 3">
            <a:extLst>
              <a:ext uri="{FF2B5EF4-FFF2-40B4-BE49-F238E27FC236}">
                <a16:creationId xmlns:a16="http://schemas.microsoft.com/office/drawing/2014/main" id="{65583CFA-FD0E-7D9C-A934-636A46515B88}"/>
              </a:ext>
            </a:extLst>
          </p:cNvPr>
          <p:cNvPicPr>
            <a:picLocks noChangeAspect="1"/>
          </p:cNvPicPr>
          <p:nvPr/>
        </p:nvPicPr>
        <p:blipFill>
          <a:blip r:embed="rId2"/>
          <a:stretch>
            <a:fillRect/>
          </a:stretch>
        </p:blipFill>
        <p:spPr>
          <a:xfrm>
            <a:off x="1851291" y="1964518"/>
            <a:ext cx="4244708" cy="4267570"/>
          </a:xfrm>
          <a:prstGeom prst="rect">
            <a:avLst/>
          </a:prstGeom>
        </p:spPr>
      </p:pic>
      <p:pic>
        <p:nvPicPr>
          <p:cNvPr id="6" name="Picture 5">
            <a:extLst>
              <a:ext uri="{FF2B5EF4-FFF2-40B4-BE49-F238E27FC236}">
                <a16:creationId xmlns:a16="http://schemas.microsoft.com/office/drawing/2014/main" id="{5F42CF41-20CE-CB77-097E-42A2982912F3}"/>
              </a:ext>
            </a:extLst>
          </p:cNvPr>
          <p:cNvPicPr>
            <a:picLocks noChangeAspect="1"/>
          </p:cNvPicPr>
          <p:nvPr/>
        </p:nvPicPr>
        <p:blipFill>
          <a:blip r:embed="rId3"/>
          <a:stretch>
            <a:fillRect/>
          </a:stretch>
        </p:blipFill>
        <p:spPr>
          <a:xfrm>
            <a:off x="6095999" y="1964518"/>
            <a:ext cx="4267570" cy="4267570"/>
          </a:xfrm>
          <a:prstGeom prst="rect">
            <a:avLst/>
          </a:prstGeom>
        </p:spPr>
      </p:pic>
    </p:spTree>
    <p:extLst>
      <p:ext uri="{BB962C8B-B14F-4D97-AF65-F5344CB8AC3E}">
        <p14:creationId xmlns:p14="http://schemas.microsoft.com/office/powerpoint/2010/main" val="309562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782519"/>
            <a:ext cx="10671048" cy="768096"/>
          </a:xfrm>
        </p:spPr>
        <p:txBody>
          <a:bodyPr/>
          <a:lstStyle/>
          <a:p>
            <a:r>
              <a:rPr lang="en-US" dirty="0"/>
              <a:t>CIRCUIT</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dirty="0"/>
              <a:t>IoT-based Smart Garage System</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6095999" y="5473537"/>
            <a:ext cx="5535169" cy="626832"/>
          </a:xfrm>
        </p:spPr>
        <p:txBody>
          <a:bodyPr/>
          <a:lstStyle/>
          <a:p>
            <a:r>
              <a:rPr lang="en-US" dirty="0"/>
              <a:t>SMART PARKING SYSTEM​</a:t>
            </a:r>
          </a:p>
        </p:txBody>
      </p:sp>
      <p:sp>
        <p:nvSpPr>
          <p:cNvPr id="13" name="Text Placeholder 12">
            <a:extLst>
              <a:ext uri="{FF2B5EF4-FFF2-40B4-BE49-F238E27FC236}">
                <a16:creationId xmlns:a16="http://schemas.microsoft.com/office/drawing/2014/main" id="{AE741CB6-CBDE-D97A-9B88-E4693419216C}"/>
              </a:ext>
            </a:extLst>
          </p:cNvPr>
          <p:cNvSpPr>
            <a:spLocks noGrp="1"/>
          </p:cNvSpPr>
          <p:nvPr>
            <p:ph type="body" sz="quarter" idx="14"/>
          </p:nvPr>
        </p:nvSpPr>
        <p:spPr>
          <a:xfrm>
            <a:off x="758952" y="5473537"/>
            <a:ext cx="5337095" cy="622203"/>
          </a:xfrm>
        </p:spPr>
        <p:txBody>
          <a:bodyPr/>
          <a:lstStyle/>
          <a:p>
            <a:r>
              <a:rPr lang="en-US" dirty="0"/>
              <a:t>SMART LIGHTING SYSTEM</a:t>
            </a:r>
            <a:endParaRPr lang="en-IN" dirty="0"/>
          </a:p>
        </p:txBody>
      </p:sp>
      <p:pic>
        <p:nvPicPr>
          <p:cNvPr id="36" name="Picture Placeholder 35">
            <a:extLst>
              <a:ext uri="{FF2B5EF4-FFF2-40B4-BE49-F238E27FC236}">
                <a16:creationId xmlns:a16="http://schemas.microsoft.com/office/drawing/2014/main" id="{9DDD796F-C236-272F-6EF4-83C02FC5FBBF}"/>
              </a:ext>
            </a:extLst>
          </p:cNvPr>
          <p:cNvPicPr>
            <a:picLocks noGrp="1" noChangeAspect="1"/>
          </p:cNvPicPr>
          <p:nvPr>
            <p:ph type="pic" sz="quarter" idx="13"/>
          </p:nvPr>
        </p:nvPicPr>
        <p:blipFill rotWithShape="1">
          <a:blip r:embed="rId2"/>
          <a:srcRect l="52076" r="-14"/>
          <a:stretch/>
        </p:blipFill>
        <p:spPr>
          <a:xfrm>
            <a:off x="758825" y="1601788"/>
            <a:ext cx="5337175" cy="4035425"/>
          </a:xfrm>
        </p:spPr>
      </p:pic>
      <p:pic>
        <p:nvPicPr>
          <p:cNvPr id="44" name="Picture Placeholder 43">
            <a:extLst>
              <a:ext uri="{FF2B5EF4-FFF2-40B4-BE49-F238E27FC236}">
                <a16:creationId xmlns:a16="http://schemas.microsoft.com/office/drawing/2014/main" id="{86291F8B-354D-8BD3-DF56-761EFF5F6029}"/>
              </a:ext>
            </a:extLst>
          </p:cNvPr>
          <p:cNvPicPr>
            <a:picLocks noGrp="1" noChangeAspect="1"/>
          </p:cNvPicPr>
          <p:nvPr>
            <p:ph type="pic" sz="quarter" idx="23"/>
          </p:nvPr>
        </p:nvPicPr>
        <p:blipFill rotWithShape="1">
          <a:blip r:embed="rId3"/>
          <a:srcRect l="-314" t="24216" r="314" b="14132"/>
          <a:stretch/>
        </p:blipFill>
        <p:spPr>
          <a:xfrm rot="16200000">
            <a:off x="6844301" y="850339"/>
            <a:ext cx="4038572" cy="5535172"/>
          </a:xfrm>
        </p:spPr>
      </p:pic>
    </p:spTree>
    <p:extLst>
      <p:ext uri="{BB962C8B-B14F-4D97-AF65-F5344CB8AC3E}">
        <p14:creationId xmlns:p14="http://schemas.microsoft.com/office/powerpoint/2010/main" val="2011930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dirty="0"/>
              <a:t>IoT-based Smart Garage System</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14" name="Picture 13">
            <a:extLst>
              <a:ext uri="{FF2B5EF4-FFF2-40B4-BE49-F238E27FC236}">
                <a16:creationId xmlns:a16="http://schemas.microsoft.com/office/drawing/2014/main" id="{41EA934E-9066-07B8-5981-56BB649BC04E}"/>
              </a:ext>
            </a:extLst>
          </p:cNvPr>
          <p:cNvPicPr>
            <a:picLocks noChangeAspect="1"/>
          </p:cNvPicPr>
          <p:nvPr/>
        </p:nvPicPr>
        <p:blipFill>
          <a:blip r:embed="rId2"/>
          <a:stretch>
            <a:fillRect/>
          </a:stretch>
        </p:blipFill>
        <p:spPr>
          <a:xfrm>
            <a:off x="756070" y="1493479"/>
            <a:ext cx="10679860" cy="3871042"/>
          </a:xfrm>
          <a:prstGeom prst="rect">
            <a:avLst/>
          </a:prstGeom>
        </p:spPr>
      </p:pic>
    </p:spTree>
    <p:extLst>
      <p:ext uri="{BB962C8B-B14F-4D97-AF65-F5344CB8AC3E}">
        <p14:creationId xmlns:p14="http://schemas.microsoft.com/office/powerpoint/2010/main" val="2675363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782519"/>
            <a:ext cx="10671048" cy="768096"/>
          </a:xfrm>
        </p:spPr>
        <p:txBody>
          <a:bodyPr/>
          <a:lstStyle/>
          <a:p>
            <a:r>
              <a:rPr lang="en-US" sz="3000" dirty="0"/>
              <a:t>WORKING OF SMART LIGHTING SYSTEM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dirty="0"/>
              <a:t>IoT-based Smart Garage System</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16</a:t>
            </a:fld>
            <a:endParaRPr lang="en-US" dirty="0"/>
          </a:p>
        </p:txBody>
      </p:sp>
      <p:pic>
        <p:nvPicPr>
          <p:cNvPr id="14" name="VID_20230720_175422 (online-video-cutter.com)">
            <a:hlinkClick r:id="" action="ppaction://media"/>
            <a:extLst>
              <a:ext uri="{FF2B5EF4-FFF2-40B4-BE49-F238E27FC236}">
                <a16:creationId xmlns:a16="http://schemas.microsoft.com/office/drawing/2014/main" id="{23B4E898-0AA5-68AD-AE2D-205B3E05C1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19080" y="1550615"/>
            <a:ext cx="6953840" cy="4524866"/>
          </a:xfrm>
          <a:prstGeom prst="rect">
            <a:avLst/>
          </a:prstGeom>
        </p:spPr>
      </p:pic>
    </p:spTree>
    <p:extLst>
      <p:ext uri="{BB962C8B-B14F-4D97-AF65-F5344CB8AC3E}">
        <p14:creationId xmlns:p14="http://schemas.microsoft.com/office/powerpoint/2010/main" val="98357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782519"/>
            <a:ext cx="10671048" cy="768096"/>
          </a:xfrm>
        </p:spPr>
        <p:txBody>
          <a:bodyPr/>
          <a:lstStyle/>
          <a:p>
            <a:r>
              <a:rPr lang="en-US" sz="3000" dirty="0"/>
              <a:t>WORKING OF SMART PARKING SYSTEM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dirty="0"/>
              <a:t>IoT-based Smart Garage System</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17</a:t>
            </a:fld>
            <a:endParaRPr lang="en-US" dirty="0"/>
          </a:p>
        </p:txBody>
      </p:sp>
      <p:pic>
        <p:nvPicPr>
          <p:cNvPr id="3" name="PARKING">
            <a:hlinkClick r:id="" action="ppaction://media"/>
            <a:extLst>
              <a:ext uri="{FF2B5EF4-FFF2-40B4-BE49-F238E27FC236}">
                <a16:creationId xmlns:a16="http://schemas.microsoft.com/office/drawing/2014/main" id="{2E98E55B-BB4D-AE03-D11F-12003FFDB7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7829" y="1550615"/>
            <a:ext cx="7596342" cy="4444832"/>
          </a:xfrm>
          <a:prstGeom prst="rect">
            <a:avLst/>
          </a:prstGeom>
        </p:spPr>
      </p:pic>
    </p:spTree>
    <p:extLst>
      <p:ext uri="{BB962C8B-B14F-4D97-AF65-F5344CB8AC3E}">
        <p14:creationId xmlns:p14="http://schemas.microsoft.com/office/powerpoint/2010/main" val="279789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2013204" y="457671"/>
            <a:ext cx="8165592" cy="768096"/>
          </a:xfrm>
        </p:spPr>
        <p:txBody>
          <a:bodyPr/>
          <a:lstStyle/>
          <a:p>
            <a:r>
              <a:rPr lang="en-US" sz="3000" dirty="0"/>
              <a:t>CODE FOR SMART LIGHTING SYSTEM</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18</a:t>
            </a:fld>
            <a:endParaRPr lang="en-US" dirty="0"/>
          </a:p>
        </p:txBody>
      </p:sp>
      <p:pic>
        <p:nvPicPr>
          <p:cNvPr id="18" name="Picture 17">
            <a:extLst>
              <a:ext uri="{FF2B5EF4-FFF2-40B4-BE49-F238E27FC236}">
                <a16:creationId xmlns:a16="http://schemas.microsoft.com/office/drawing/2014/main" id="{FC2CD0A7-B48C-F930-1DBA-CAE5D986614B}"/>
              </a:ext>
            </a:extLst>
          </p:cNvPr>
          <p:cNvPicPr>
            <a:picLocks noChangeAspect="1"/>
          </p:cNvPicPr>
          <p:nvPr/>
        </p:nvPicPr>
        <p:blipFill>
          <a:blip r:embed="rId2"/>
          <a:stretch>
            <a:fillRect/>
          </a:stretch>
        </p:blipFill>
        <p:spPr>
          <a:xfrm>
            <a:off x="4282283" y="1225767"/>
            <a:ext cx="3627434" cy="5082980"/>
          </a:xfrm>
          <a:prstGeom prst="rect">
            <a:avLst/>
          </a:prstGeom>
        </p:spPr>
      </p:pic>
    </p:spTree>
    <p:extLst>
      <p:ext uri="{BB962C8B-B14F-4D97-AF65-F5344CB8AC3E}">
        <p14:creationId xmlns:p14="http://schemas.microsoft.com/office/powerpoint/2010/main" val="3170280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2013204" y="457671"/>
            <a:ext cx="8165592" cy="768096"/>
          </a:xfrm>
        </p:spPr>
        <p:txBody>
          <a:bodyPr/>
          <a:lstStyle/>
          <a:p>
            <a:r>
              <a:rPr lang="en-US" sz="3000" dirty="0"/>
              <a:t>CODE FOR SMART PARKING SYSTEM</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19</a:t>
            </a:fld>
            <a:endParaRPr lang="en-US" dirty="0"/>
          </a:p>
        </p:txBody>
      </p:sp>
      <p:pic>
        <p:nvPicPr>
          <p:cNvPr id="8" name="Picture 7">
            <a:extLst>
              <a:ext uri="{FF2B5EF4-FFF2-40B4-BE49-F238E27FC236}">
                <a16:creationId xmlns:a16="http://schemas.microsoft.com/office/drawing/2014/main" id="{9EB68BAF-9E63-D254-45B3-8E83B86FC8A9}"/>
              </a:ext>
            </a:extLst>
          </p:cNvPr>
          <p:cNvPicPr>
            <a:picLocks noChangeAspect="1"/>
          </p:cNvPicPr>
          <p:nvPr/>
        </p:nvPicPr>
        <p:blipFill>
          <a:blip r:embed="rId2"/>
          <a:stretch>
            <a:fillRect/>
          </a:stretch>
        </p:blipFill>
        <p:spPr>
          <a:xfrm>
            <a:off x="2765612" y="1225767"/>
            <a:ext cx="6660776" cy="5174562"/>
          </a:xfrm>
          <a:prstGeom prst="rect">
            <a:avLst/>
          </a:prstGeom>
        </p:spPr>
      </p:pic>
    </p:spTree>
    <p:extLst>
      <p:ext uri="{BB962C8B-B14F-4D97-AF65-F5344CB8AC3E}">
        <p14:creationId xmlns:p14="http://schemas.microsoft.com/office/powerpoint/2010/main" val="2019218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494907"/>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CONTENTS</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263003"/>
            <a:ext cx="5693664" cy="4883934"/>
          </a:xfrm>
        </p:spPr>
        <p:txBody>
          <a:bodyPr/>
          <a:lstStyle/>
          <a:p>
            <a:r>
              <a:rPr lang="en-US" dirty="0"/>
              <a:t>Introduction​</a:t>
            </a:r>
          </a:p>
          <a:p>
            <a:r>
              <a:rPr lang="en-US" dirty="0"/>
              <a:t>Problem Statement</a:t>
            </a:r>
            <a:br>
              <a:rPr lang="en-US" dirty="0"/>
            </a:br>
            <a:r>
              <a:rPr lang="en-US" dirty="0"/>
              <a:t>Description</a:t>
            </a:r>
            <a:br>
              <a:rPr lang="en-US" dirty="0"/>
            </a:br>
            <a:r>
              <a:rPr lang="en-US" dirty="0"/>
              <a:t>​Components, circuit, working and code</a:t>
            </a:r>
          </a:p>
          <a:p>
            <a:r>
              <a:rPr lang="en-US" dirty="0"/>
              <a:t>Implementation</a:t>
            </a:r>
          </a:p>
          <a:p>
            <a:r>
              <a:rPr lang="en-US" dirty="0"/>
              <a:t>Results</a:t>
            </a:r>
            <a:br>
              <a:rPr lang="en-US" dirty="0"/>
            </a:br>
            <a:r>
              <a:rPr lang="en-US" dirty="0"/>
              <a:t>Limitations</a:t>
            </a:r>
            <a:br>
              <a:rPr lang="en-US" dirty="0"/>
            </a:br>
            <a:r>
              <a:rPr lang="en-US" dirty="0"/>
              <a:t>Conclusion</a:t>
            </a:r>
          </a:p>
          <a:p>
            <a:r>
              <a:rPr lang="en-US" dirty="0"/>
              <a:t>References</a:t>
            </a:r>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IMPLEMENTATION</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RESEARCH</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DESIGN</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DEVELOPMENT</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TESTING</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DEPLOYMENT</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Conduct a thorough review</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Design the system architecture</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Program the Arduino microcontroller </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Testing to ensure the functionality</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Install the Arduino devices and sensors in the garage</a:t>
            </a:r>
          </a:p>
        </p:txBody>
      </p:sp>
    </p:spTree>
    <p:extLst>
      <p:ext uri="{BB962C8B-B14F-4D97-AF65-F5344CB8AC3E}">
        <p14:creationId xmlns:p14="http://schemas.microsoft.com/office/powerpoint/2010/main" val="250288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744430" y="826008"/>
            <a:ext cx="6766560" cy="768096"/>
          </a:xfrm>
        </p:spPr>
        <p:txBody>
          <a:bodyPr/>
          <a:lstStyle/>
          <a:p>
            <a:r>
              <a:rPr lang="en-US" dirty="0"/>
              <a:t>RESULTS</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IoT-based Smart Garage System</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744429" y="1596570"/>
            <a:ext cx="7437277" cy="3975646"/>
          </a:xfrm>
        </p:spPr>
        <p:txBody>
          <a:bodyPr/>
          <a:lstStyle/>
          <a:p>
            <a:pPr marL="342900" indent="-342900" algn="just">
              <a:buFont typeface="+mj-lt"/>
              <a:buAutoNum type="arabicPeriod"/>
            </a:pPr>
            <a:r>
              <a:rPr lang="en-US" sz="1600" b="1" dirty="0"/>
              <a:t>Real-time Parking Space Monitoring: </a:t>
            </a:r>
            <a:r>
              <a:rPr lang="en-US" sz="1600" dirty="0"/>
              <a:t>The Smart Parking System continuously monitors the occupancy status of each parking spot using ultrasonic distance sensors.</a:t>
            </a:r>
          </a:p>
          <a:p>
            <a:pPr marL="342900" indent="-342900" algn="just">
              <a:buFont typeface="+mj-lt"/>
              <a:buAutoNum type="arabicPeriod"/>
            </a:pPr>
            <a:r>
              <a:rPr lang="en-US" sz="1600" b="1" dirty="0"/>
              <a:t>Enhanced Parking Convenience: </a:t>
            </a:r>
            <a:r>
              <a:rPr lang="en-US" sz="1600" dirty="0"/>
              <a:t>With the LED indicators clearly indicating the status of each parking spot, users experience improved convenience and efficiency in finding available parking spaces quickly and hassle-free.</a:t>
            </a:r>
          </a:p>
          <a:p>
            <a:pPr marL="342900" indent="-342900" algn="just">
              <a:buFont typeface="+mj-lt"/>
              <a:buAutoNum type="arabicPeriod"/>
            </a:pPr>
            <a:r>
              <a:rPr lang="en-US" sz="1600" b="1" dirty="0"/>
              <a:t>Optimal Space Utilization:</a:t>
            </a:r>
            <a:r>
              <a:rPr lang="en-US" sz="1600" dirty="0"/>
              <a:t> The Smart Parking System optimizes the utilization of parking spaces, ensuring that the garage's capacity is maximized at all times.</a:t>
            </a:r>
          </a:p>
          <a:p>
            <a:pPr marL="342900" indent="-342900" algn="just">
              <a:buFont typeface="+mj-lt"/>
              <a:buAutoNum type="arabicPeriod"/>
            </a:pPr>
            <a:r>
              <a:rPr lang="en-US" sz="1600" b="1" dirty="0"/>
              <a:t>Motion-Activated Lighting: </a:t>
            </a:r>
            <a:r>
              <a:rPr lang="en-US" sz="1600" dirty="0"/>
              <a:t>The Smart Lighting System utilizes infrared (IR) motion sensors to detect movement within the garage. When motion is detected, the Arduino microcontroller activates the LED lights, providing sufficient illumination for users' safety and convenience.</a:t>
            </a:r>
          </a:p>
          <a:p>
            <a:pPr marL="342900" indent="-342900" algn="just">
              <a:buFont typeface="+mj-lt"/>
              <a:buAutoNum type="arabicPeriod"/>
            </a:pPr>
            <a:r>
              <a:rPr lang="en-US" sz="1600" b="1" dirty="0"/>
              <a:t>Energy-Efficient Lighting: </a:t>
            </a:r>
            <a:r>
              <a:rPr lang="en-US" sz="1600" dirty="0"/>
              <a:t>By automatically turning off the LED lights after a specified period of inactivity, the Smart Lighting System promotes energy efficiency, reducing electricity consumption and operational costs.</a:t>
            </a:r>
          </a:p>
          <a:p>
            <a:pPr algn="just"/>
            <a:endParaRPr lang="en-US" sz="1600" dirty="0"/>
          </a:p>
          <a:p>
            <a:pPr algn="just"/>
            <a:endParaRPr lang="en-US" sz="1600" dirty="0"/>
          </a:p>
          <a:p>
            <a:pPr algn="just"/>
            <a:endParaRPr lang="en-US" sz="1600" dirty="0"/>
          </a:p>
        </p:txBody>
      </p:sp>
    </p:spTree>
    <p:extLst>
      <p:ext uri="{BB962C8B-B14F-4D97-AF65-F5344CB8AC3E}">
        <p14:creationId xmlns:p14="http://schemas.microsoft.com/office/powerpoint/2010/main" val="1272595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904689" y="819577"/>
            <a:ext cx="6766560" cy="768096"/>
          </a:xfrm>
        </p:spPr>
        <p:txBody>
          <a:bodyPr/>
          <a:lstStyle/>
          <a:p>
            <a:r>
              <a:rPr lang="en-US" dirty="0"/>
              <a:t>LIMITATIONS</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IoT-based Smart Garage System</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22</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904689" y="1625000"/>
            <a:ext cx="6833962" cy="3842546"/>
          </a:xfrm>
        </p:spPr>
        <p:txBody>
          <a:bodyPr/>
          <a:lstStyle/>
          <a:p>
            <a:pPr algn="just"/>
            <a:r>
              <a:rPr lang="en-US" sz="1600" b="1" dirty="0"/>
              <a:t>1. Reliance on Stable Internet Connectivity: </a:t>
            </a:r>
            <a:r>
              <a:rPr lang="en-US" sz="1600" dirty="0"/>
              <a:t>The IoT-based Smart Garage System heavily depends on a stable internet connection for real-time monitoring and data transmission. </a:t>
            </a:r>
          </a:p>
          <a:p>
            <a:pPr algn="just"/>
            <a:endParaRPr lang="en-US" sz="1600" dirty="0"/>
          </a:p>
          <a:p>
            <a:pPr algn="just"/>
            <a:r>
              <a:rPr lang="en-US" sz="1600" b="1" dirty="0"/>
              <a:t>2. Potential Sensor Inaccuracies: </a:t>
            </a:r>
            <a:r>
              <a:rPr lang="en-US" sz="1600" dirty="0"/>
              <a:t>While IR sensors are generally reliable, environmental factors such as extreme weather conditions or physical obstructions may affect their accuracy in detecting vehicle presence. </a:t>
            </a:r>
          </a:p>
          <a:p>
            <a:pPr algn="just"/>
            <a:endParaRPr lang="en-US" sz="1600" dirty="0"/>
          </a:p>
          <a:p>
            <a:pPr algn="just"/>
            <a:r>
              <a:rPr lang="en-US" sz="1600" b="1" dirty="0"/>
              <a:t>3. Scalability Challenges: </a:t>
            </a:r>
            <a:r>
              <a:rPr lang="en-US" sz="1600" dirty="0"/>
              <a:t>The system may face challenges when scaling up to accommodate a larger number of parking spaces. </a:t>
            </a:r>
          </a:p>
          <a:p>
            <a:pPr algn="just"/>
            <a:endParaRPr lang="en-US" sz="1600" dirty="0"/>
          </a:p>
          <a:p>
            <a:pPr algn="just"/>
            <a:r>
              <a:rPr lang="en-US" sz="1600" b="1" dirty="0"/>
              <a:t>4. Maintenance Requirements: </a:t>
            </a:r>
            <a:r>
              <a:rPr lang="en-US" sz="1600" dirty="0"/>
              <a:t>The hardware components, including IR sensors, may require periodic maintenance to ensure their proper functioning.</a:t>
            </a:r>
          </a:p>
          <a:p>
            <a:pPr algn="just"/>
            <a:endParaRPr lang="en-US" sz="1600" dirty="0"/>
          </a:p>
          <a:p>
            <a:pPr algn="just"/>
            <a:endParaRPr lang="en-US" sz="1600" dirty="0"/>
          </a:p>
          <a:p>
            <a:pPr algn="just"/>
            <a:endParaRPr lang="en-US" sz="1600" dirty="0"/>
          </a:p>
        </p:txBody>
      </p:sp>
    </p:spTree>
    <p:extLst>
      <p:ext uri="{BB962C8B-B14F-4D97-AF65-F5344CB8AC3E}">
        <p14:creationId xmlns:p14="http://schemas.microsoft.com/office/powerpoint/2010/main" val="4096089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782138" y="935736"/>
            <a:ext cx="6766560" cy="768096"/>
          </a:xfrm>
        </p:spPr>
        <p:txBody>
          <a:bodyPr/>
          <a:lstStyle/>
          <a:p>
            <a:r>
              <a:rPr lang="en-US" dirty="0"/>
              <a:t>CONCLUSION</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IoT-based Smart Garage System</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782137" y="1765279"/>
            <a:ext cx="6447463" cy="3617426"/>
          </a:xfrm>
        </p:spPr>
        <p:txBody>
          <a:bodyPr/>
          <a:lstStyle/>
          <a:p>
            <a:pPr algn="just"/>
            <a:r>
              <a:rPr lang="en-US" sz="1600" dirty="0"/>
              <a:t>In conclusion, The IoT-based Smart Garage System using Arduino is a promising solution to address the challenges of parking management and traffic congestion in metropolitan areas. By leveraging the capabilities of IoT devices, sensor technology, and cloud-based platforms, the system offers several benefits including improved parking efficiency, enhanced user convenience, and data-driven insights.</a:t>
            </a:r>
          </a:p>
          <a:p>
            <a:pPr algn="just"/>
            <a:r>
              <a:rPr lang="en-US" sz="1600" dirty="0"/>
              <a:t>Through the implementation of this system, real-time data on parking availability and parking time can be collected, allowing users to quickly locate vacant parking spaces and reduce the time spent searching for parking. The smart parking system and smart light system with ultrasonic distance sensors and IR sensors ensures smooth entry and exit processes, optimizing the overall efficiency of the garage system.</a:t>
            </a:r>
          </a:p>
          <a:p>
            <a:pPr algn="just"/>
            <a:endParaRPr lang="en-US" sz="1600" dirty="0"/>
          </a:p>
          <a:p>
            <a:pPr algn="just"/>
            <a:endParaRPr lang="en-US" sz="1600" dirty="0"/>
          </a:p>
        </p:txBody>
      </p:sp>
    </p:spTree>
    <p:extLst>
      <p:ext uri="{BB962C8B-B14F-4D97-AF65-F5344CB8AC3E}">
        <p14:creationId xmlns:p14="http://schemas.microsoft.com/office/powerpoint/2010/main" val="9481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744430" y="1227967"/>
            <a:ext cx="6766560" cy="768096"/>
          </a:xfrm>
        </p:spPr>
        <p:txBody>
          <a:bodyPr/>
          <a:lstStyle/>
          <a:p>
            <a:r>
              <a:rPr lang="en-US" sz="3000" dirty="0"/>
              <a:t>REFERENCES</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t>IoT-based Smart Garage System</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24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744430" y="2134047"/>
            <a:ext cx="5879592" cy="2589905"/>
          </a:xfrm>
        </p:spPr>
        <p:txBody>
          <a:bodyPr/>
          <a:lstStyle/>
          <a:p>
            <a:r>
              <a:rPr lang="en-US" dirty="0">
                <a:hlinkClick r:id="rId2"/>
              </a:rPr>
              <a:t>https://en.wikipedia.org/wiki/Arduino_Uno</a:t>
            </a:r>
            <a:endParaRPr lang="en-US" dirty="0"/>
          </a:p>
          <a:p>
            <a:endParaRPr lang="en-US" dirty="0"/>
          </a:p>
          <a:p>
            <a:r>
              <a:rPr lang="en-US" dirty="0">
                <a:hlinkClick r:id="rId3"/>
              </a:rPr>
              <a:t>https://www.hindawi.com/journals/js/2022/9070683/</a:t>
            </a:r>
            <a:endParaRPr lang="en-US" dirty="0"/>
          </a:p>
          <a:p>
            <a:endParaRPr lang="en-US" dirty="0"/>
          </a:p>
          <a:p>
            <a:r>
              <a:rPr lang="en-US" dirty="0">
                <a:hlinkClick r:id="rId4"/>
              </a:rPr>
              <a:t>https://www.thegeekpub.com/wiki/sensor-wiki-ky-050-hc-sr04-ultrasonic-sensor/</a:t>
            </a:r>
            <a:endParaRPr lang="en-US" dirty="0"/>
          </a:p>
          <a:p>
            <a:endParaRPr lang="en-US" dirty="0"/>
          </a:p>
          <a:p>
            <a:r>
              <a:rPr lang="en-US" dirty="0">
                <a:hlinkClick r:id="rId5"/>
              </a:rPr>
              <a:t>https://roboticsdna.in/product/ir-sensor-digital-single-array-line-sensor/</a:t>
            </a:r>
            <a:endParaRPr lang="en-US" dirty="0"/>
          </a:p>
          <a:p>
            <a:endParaRPr lang="en-US" dirty="0"/>
          </a:p>
          <a:p>
            <a:endParaRPr lang="en-US" dirty="0"/>
          </a:p>
        </p:txBody>
      </p:sp>
    </p:spTree>
    <p:extLst>
      <p:ext uri="{BB962C8B-B14F-4D97-AF65-F5344CB8AC3E}">
        <p14:creationId xmlns:p14="http://schemas.microsoft.com/office/powerpoint/2010/main" val="3181332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45335" y="2846832"/>
            <a:ext cx="5081707" cy="2176272"/>
          </a:xfrm>
        </p:spPr>
        <p:txBody>
          <a:bodyPr/>
          <a:lstStyle/>
          <a:p>
            <a:r>
              <a:rPr lang="en-US" dirty="0"/>
              <a:t>Gayatri Sreeraj</a:t>
            </a:r>
          </a:p>
          <a:p>
            <a:r>
              <a:rPr lang="en-US" dirty="0"/>
              <a:t>21BAI1171</a:t>
            </a:r>
          </a:p>
          <a:p>
            <a:r>
              <a:rPr lang="en-US" dirty="0"/>
              <a:t>gayatri.sreeraj2021@vitstudent.ac.in</a:t>
            </a:r>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pPr algn="just"/>
            <a:r>
              <a:rPr lang="en-US" sz="1600" dirty="0"/>
              <a:t>The Smart Garage System presented in this project is an innovative and intelligent solution aimed at revolutionizing the traditional garage experience. Leveraging the power of the Internet of Things (IoT) and Arduino microcontroller technology, the system comprises two essential components: the Smart Parking System and the Smart Lighting System.</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IoT-based Smart Garage System</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1382642"/>
            <a:ext cx="6766560" cy="4092715"/>
          </a:xfrm>
        </p:spPr>
        <p:txBody>
          <a:bodyPr/>
          <a:lstStyle/>
          <a:p>
            <a:pPr algn="just"/>
            <a:r>
              <a:rPr lang="en-US" sz="1600" dirty="0"/>
              <a:t>The Smart Parking System is designed to streamline the parking process by providing real-time information about parking space availability within the garage. Ultrasonic distance sensors, strategically positioned above each parking spot, detect the presence of vehicles. The Arduino microcontroller processes the sensor data and triggers LED indicators near the garage entrance, indicating the occupancy status of each parking space. This feature enables users to efficiently locate available parking spots, minimizing search time and easing congestion.</a:t>
            </a:r>
          </a:p>
          <a:p>
            <a:pPr algn="just"/>
            <a:endParaRPr lang="en-US" sz="1600" dirty="0"/>
          </a:p>
          <a:p>
            <a:pPr algn="just"/>
            <a:r>
              <a:rPr lang="en-US" sz="1600" dirty="0"/>
              <a:t>In conjunction with the parking management component, the Smart Lighting System ensures energy-efficient and smart lighting within the garage. An infrared (IR) motion sensor captures movement within the premises, promptly communicating with the Arduino microcontroller. When motion is detected, the Arduino activates the LED lights, illuminating the garage. After a period of inactivity, the system automatically turns off the lights, promoting energy conservation and reducing operational costs.</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IoT-based Smart Garage System</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308445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047973" y="695991"/>
            <a:ext cx="8096054" cy="768096"/>
          </a:xfrm>
        </p:spPr>
        <p:txBody>
          <a:bodyPr/>
          <a:lstStyle/>
          <a:p>
            <a:r>
              <a:rPr lang="en-US" dirty="0">
                <a:latin typeface="Arial Black" panose="020B0604020202020204" pitchFamily="34" charset="0"/>
                <a:cs typeface="Arial Black" panose="020B0604020202020204" pitchFamily="34" charset="0"/>
              </a:rPr>
              <a:t>PROBLEM STATEMENT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Content Placeholder 2">
            <a:extLst>
              <a:ext uri="{FF2B5EF4-FFF2-40B4-BE49-F238E27FC236}">
                <a16:creationId xmlns:a16="http://schemas.microsoft.com/office/drawing/2014/main" id="{DE177B71-2F59-9BBD-56A0-B2829E953250}"/>
              </a:ext>
            </a:extLst>
          </p:cNvPr>
          <p:cNvSpPr txBox="1">
            <a:spLocks/>
          </p:cNvSpPr>
          <p:nvPr/>
        </p:nvSpPr>
        <p:spPr>
          <a:xfrm>
            <a:off x="2712720" y="1567784"/>
            <a:ext cx="6766560" cy="4617208"/>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US" sz="1600" b="1" dirty="0"/>
              <a:t>1. Remote Garage Door Control: </a:t>
            </a:r>
            <a:r>
              <a:rPr lang="en-US" sz="1600" dirty="0"/>
              <a:t>The primary objective of this project is to enable users to remotely open and close their garage door using a smartphone or a web interface. </a:t>
            </a:r>
          </a:p>
          <a:p>
            <a:pPr algn="just"/>
            <a:r>
              <a:rPr lang="en-US" sz="1600" b="1" dirty="0"/>
              <a:t>2. Parking Space Availability: </a:t>
            </a:r>
            <a:r>
              <a:rPr lang="en-US" sz="1600" dirty="0"/>
              <a:t>The project aims to implement a smart parking system that detects and displays the availability of parking spaces within the garage. </a:t>
            </a:r>
          </a:p>
          <a:p>
            <a:pPr algn="just"/>
            <a:r>
              <a:rPr lang="en-US" sz="1600" b="1" dirty="0"/>
              <a:t>3. Lack of Real-Time Parking Information: </a:t>
            </a:r>
            <a:r>
              <a:rPr lang="en-US" sz="1600" dirty="0"/>
              <a:t>Traditional parking systems do not provide real-time information on parking space availability. </a:t>
            </a:r>
          </a:p>
          <a:p>
            <a:pPr algn="just"/>
            <a:r>
              <a:rPr lang="en-US" sz="1600" b="1" dirty="0"/>
              <a:t>4. Manual Management and Monitoring: </a:t>
            </a:r>
            <a:r>
              <a:rPr lang="en-US" sz="1600" dirty="0"/>
              <a:t>The manual management and monitoring of parking areas are prone to errors and delays. Traditional systems rely on human intervention for tasks such as ticketing, payment, and spot monitoring, which can result in inefficiencies and inconsistencies.</a:t>
            </a:r>
          </a:p>
          <a:p>
            <a:pPr algn="just"/>
            <a:r>
              <a:rPr lang="en-US" sz="1600" b="1" dirty="0"/>
              <a:t>5. Automated Lighting Management: </a:t>
            </a:r>
            <a:r>
              <a:rPr lang="en-US" sz="1600" dirty="0"/>
              <a:t>Integrating motion and ambient light sensors with the Arduino, the system will automatically control the garage lighting. </a:t>
            </a:r>
          </a:p>
          <a:p>
            <a:pPr algn="just"/>
            <a:r>
              <a:rPr lang="en-US" sz="1600" b="1" dirty="0"/>
              <a:t>6. Energy Usage Monitoring: </a:t>
            </a:r>
            <a:r>
              <a:rPr lang="en-US" sz="1600" dirty="0"/>
              <a:t>The project will include energy monitoring functionality, allowing users to track and analyze energy consumption patterns for the garage lighting. </a:t>
            </a:r>
          </a:p>
          <a:p>
            <a:pPr algn="just"/>
            <a:endParaRPr lang="en-US" sz="1600" dirty="0"/>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14" name="Title 1">
            <a:extLst>
              <a:ext uri="{FF2B5EF4-FFF2-40B4-BE49-F238E27FC236}">
                <a16:creationId xmlns:a16="http://schemas.microsoft.com/office/drawing/2014/main" id="{4B223CC6-B045-5E7A-367A-A5C5DD4A9A02}"/>
              </a:ext>
            </a:extLst>
          </p:cNvPr>
          <p:cNvSpPr>
            <a:spLocks noGrp="1"/>
          </p:cNvSpPr>
          <p:nvPr>
            <p:ph type="title"/>
          </p:nvPr>
        </p:nvSpPr>
        <p:spPr>
          <a:xfrm>
            <a:off x="3343090" y="2039216"/>
            <a:ext cx="8096054" cy="768096"/>
          </a:xfrm>
        </p:spPr>
        <p:txBody>
          <a:bodyPr/>
          <a:lstStyle/>
          <a:p>
            <a:pPr algn="ctr"/>
            <a:r>
              <a:rPr lang="en-US" sz="4400" dirty="0">
                <a:latin typeface="Arial Black" panose="020B0604020202020204" pitchFamily="34" charset="0"/>
                <a:cs typeface="Arial Black" panose="020B0604020202020204" pitchFamily="34" charset="0"/>
              </a:rPr>
              <a:t>DESCRIPTION</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15" name="Content Placeholder 2">
            <a:extLst>
              <a:ext uri="{FF2B5EF4-FFF2-40B4-BE49-F238E27FC236}">
                <a16:creationId xmlns:a16="http://schemas.microsoft.com/office/drawing/2014/main" id="{6E8836C2-9768-E22E-CDB1-4219592DD611}"/>
              </a:ext>
            </a:extLst>
          </p:cNvPr>
          <p:cNvSpPr txBox="1">
            <a:spLocks/>
          </p:cNvSpPr>
          <p:nvPr/>
        </p:nvSpPr>
        <p:spPr>
          <a:xfrm>
            <a:off x="4007837" y="2899704"/>
            <a:ext cx="6766560" cy="1606307"/>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t>The Smart Garage System is an innovative IoT project that comprises two integral components: the Smart Parking System and the Smart Lighting System. </a:t>
            </a:r>
          </a:p>
          <a:p>
            <a:endParaRPr lang="en-US" sz="1600" dirty="0"/>
          </a:p>
          <a:p>
            <a:r>
              <a:rPr lang="en-US" sz="1600" dirty="0"/>
              <a:t>Both components are powered by Arduino microcontrollers and designed to enhance parking convenience and energy-efficient lighting within the garage.</a:t>
            </a:r>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15" name="Content Placeholder 2">
            <a:extLst>
              <a:ext uri="{FF2B5EF4-FFF2-40B4-BE49-F238E27FC236}">
                <a16:creationId xmlns:a16="http://schemas.microsoft.com/office/drawing/2014/main" id="{6E8836C2-9768-E22E-CDB1-4219592DD611}"/>
              </a:ext>
            </a:extLst>
          </p:cNvPr>
          <p:cNvSpPr txBox="1">
            <a:spLocks/>
          </p:cNvSpPr>
          <p:nvPr/>
        </p:nvSpPr>
        <p:spPr>
          <a:xfrm>
            <a:off x="4672584" y="1575575"/>
            <a:ext cx="6766560" cy="3706850"/>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b="1" dirty="0"/>
              <a:t>Smart Parking System</a:t>
            </a:r>
          </a:p>
          <a:p>
            <a:pPr marL="342900" indent="-342900" algn="just">
              <a:buAutoNum type="arabicPeriod"/>
            </a:pPr>
            <a:endParaRPr lang="en-US" sz="1600" dirty="0"/>
          </a:p>
          <a:p>
            <a:pPr algn="just"/>
            <a:r>
              <a:rPr lang="en-US" sz="1600" dirty="0"/>
              <a:t>The Smart Parking System utilizes an Arduino microcontroller, an ultrasonic distance sensor, LEDs, jumper cables, wire, and a mini breadboard to create an intelligent parking management solution. The system aids users in finding available parking spaces and streamlines the parking process. An ultrasonic distance sensor is placed above each parking spot, facing downward to detect the presence of vehicles. The ultrasonic sensor measures the distance between itself and any object below it, such as a car. When a car is parked in a spot, the Arduino microcontroller processes the data from the ultrasonic sensor and detects the presence of the vehicle. If a car is detected within the parking spot, the Arduino triggers an LED on the mini breadboard to blink or light up, indicating that the spot is occupied. As cars leave and parking spots become available, the LED corresponding to the vacant spot stops blinking, indicating its availability to other drivers.</a:t>
            </a:r>
          </a:p>
        </p:txBody>
      </p:sp>
    </p:spTree>
    <p:extLst>
      <p:ext uri="{BB962C8B-B14F-4D97-AF65-F5344CB8AC3E}">
        <p14:creationId xmlns:p14="http://schemas.microsoft.com/office/powerpoint/2010/main" val="251993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5" name="Content Placeholder 2">
            <a:extLst>
              <a:ext uri="{FF2B5EF4-FFF2-40B4-BE49-F238E27FC236}">
                <a16:creationId xmlns:a16="http://schemas.microsoft.com/office/drawing/2014/main" id="{6E8836C2-9768-E22E-CDB1-4219592DD611}"/>
              </a:ext>
            </a:extLst>
          </p:cNvPr>
          <p:cNvSpPr txBox="1">
            <a:spLocks/>
          </p:cNvSpPr>
          <p:nvPr/>
        </p:nvSpPr>
        <p:spPr>
          <a:xfrm>
            <a:off x="4672584" y="2147604"/>
            <a:ext cx="6766560" cy="2562792"/>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b="1" dirty="0"/>
              <a:t>Smart Lighting System</a:t>
            </a:r>
          </a:p>
          <a:p>
            <a:pPr algn="just"/>
            <a:endParaRPr lang="en-US" sz="1600" dirty="0"/>
          </a:p>
          <a:p>
            <a:pPr algn="just"/>
            <a:r>
              <a:rPr lang="en-US" sz="1600" dirty="0"/>
              <a:t>The Smart Lighting System incorporates an Arduino microcontroller, an infrared (IR) motion sensor, LEDs, jumper cables, wire, and a mini breadboard. This component focuses on energy-efficient lighting management within the garage. An infrared (IR) motion sensor is positioned strategically within the garage to detect any movement. When the IR sensor detects motion, it sends a signal to the Arduino microcontroller. Upon receiving the motion signal, the Arduino triggers the LED lights on the mini breadboard to turn on, illuminating the garage. </a:t>
            </a:r>
          </a:p>
        </p:txBody>
      </p:sp>
    </p:spTree>
    <p:extLst>
      <p:ext uri="{BB962C8B-B14F-4D97-AF65-F5344CB8AC3E}">
        <p14:creationId xmlns:p14="http://schemas.microsoft.com/office/powerpoint/2010/main" val="4140254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14" name="Title 1">
            <a:extLst>
              <a:ext uri="{FF2B5EF4-FFF2-40B4-BE49-F238E27FC236}">
                <a16:creationId xmlns:a16="http://schemas.microsoft.com/office/drawing/2014/main" id="{4B223CC6-B045-5E7A-367A-A5C5DD4A9A02}"/>
              </a:ext>
            </a:extLst>
          </p:cNvPr>
          <p:cNvSpPr>
            <a:spLocks noGrp="1"/>
          </p:cNvSpPr>
          <p:nvPr>
            <p:ph type="title"/>
          </p:nvPr>
        </p:nvSpPr>
        <p:spPr>
          <a:xfrm>
            <a:off x="3343090" y="3044952"/>
            <a:ext cx="8096054" cy="768096"/>
          </a:xfrm>
        </p:spPr>
        <p:txBody>
          <a:bodyPr/>
          <a:lstStyle/>
          <a:p>
            <a:pPr algn="ctr"/>
            <a:r>
              <a:rPr lang="en-US" sz="4400" dirty="0">
                <a:latin typeface="Arial Black" panose="020B0604020202020204" pitchFamily="34" charset="0"/>
                <a:cs typeface="Arial Black" panose="020B0604020202020204" pitchFamily="34" charset="0"/>
              </a:rPr>
              <a:t>COMPONENTS</a:t>
            </a: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593135840"/>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2B939CDA65F74F94520E005005C59D" ma:contentTypeVersion="12" ma:contentTypeDescription="Create a new document." ma:contentTypeScope="" ma:versionID="49d91e4e3cc216fb298fde56059e6d6f">
  <xsd:schema xmlns:xsd="http://www.w3.org/2001/XMLSchema" xmlns:xs="http://www.w3.org/2001/XMLSchema" xmlns:p="http://schemas.microsoft.com/office/2006/metadata/properties" xmlns:ns2="8b46fc4d-b7fe-4d07-aa1f-fbd37a465f1a" xmlns:ns3="8cc06cca-fd2e-4cb5-9c9a-6ded39fdc3b9" targetNamespace="http://schemas.microsoft.com/office/2006/metadata/properties" ma:root="true" ma:fieldsID="3a2c825819ed963cd9bbf0a74a8a5967" ns2:_="" ns3:_="">
    <xsd:import namespace="8b46fc4d-b7fe-4d07-aa1f-fbd37a465f1a"/>
    <xsd:import namespace="8cc06cca-fd2e-4cb5-9c9a-6ded39fdc3b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46fc4d-b7fe-4d07-aa1f-fbd37a465f1a"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cc06cca-fd2e-4cb5-9c9a-6ded39fdc3b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00d7ec0-bf8c-4fdd-86f6-dcdb20cff4f2}" ma:internalName="TaxCatchAll" ma:showField="CatchAllData" ma:web="8cc06cca-fd2e-4cb5-9c9a-6ded39fdc3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b46fc4d-b7fe-4d07-aa1f-fbd37a465f1a">
      <Terms xmlns="http://schemas.microsoft.com/office/infopath/2007/PartnerControls"/>
    </lcf76f155ced4ddcb4097134ff3c332f>
    <ReferenceId xmlns="8b46fc4d-b7fe-4d07-aa1f-fbd37a465f1a" xsi:nil="true"/>
    <TaxCatchAll xmlns="8cc06cca-fd2e-4cb5-9c9a-6ded39fdc3b9" xsi:nil="true"/>
  </documentManagement>
</p:properties>
</file>

<file path=customXml/itemProps1.xml><?xml version="1.0" encoding="utf-8"?>
<ds:datastoreItem xmlns:ds="http://schemas.openxmlformats.org/officeDocument/2006/customXml" ds:itemID="{B88370CD-B834-44FE-AF64-86CB3A4CCA1F}"/>
</file>

<file path=customXml/itemProps2.xml><?xml version="1.0" encoding="utf-8"?>
<ds:datastoreItem xmlns:ds="http://schemas.openxmlformats.org/officeDocument/2006/customXml" ds:itemID="{B1A03397-FFEE-46B5-A67D-BD280C57A85A}"/>
</file>

<file path=customXml/itemProps3.xml><?xml version="1.0" encoding="utf-8"?>
<ds:datastoreItem xmlns:ds="http://schemas.openxmlformats.org/officeDocument/2006/customXml" ds:itemID="{99469D8E-AF54-4E05-A069-1D794876F259}"/>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{82D0774E-0BD0-4687-9228-E9C57DC0F342}tf78438558_win32</Template>
  <TotalTime>408</TotalTime>
  <Words>1370</Words>
  <Application>Microsoft Office PowerPoint</Application>
  <PresentationFormat>Widescreen</PresentationFormat>
  <Paragraphs>114</Paragraphs>
  <Slides>25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Sabon Next LT</vt:lpstr>
      <vt:lpstr>Office Theme</vt:lpstr>
      <vt:lpstr>IoT-BASED SMART GARAGE SYSTEM  </vt:lpstr>
      <vt:lpstr>CONTENTS</vt:lpstr>
      <vt:lpstr>Introduction</vt:lpstr>
      <vt:lpstr>PowerPoint Presentation</vt:lpstr>
      <vt:lpstr>PROBLEM STATEMENT</vt:lpstr>
      <vt:lpstr>DESCRIPTION</vt:lpstr>
      <vt:lpstr>PowerPoint Presentation</vt:lpstr>
      <vt:lpstr>PowerPoint Presentation</vt:lpstr>
      <vt:lpstr>COMPONENTS</vt:lpstr>
      <vt:lpstr>I. ARDUINO MICROCONTROLLER</vt:lpstr>
      <vt:lpstr>II. ULTRASONIC DISTANCE SENSOR</vt:lpstr>
      <vt:lpstr>III. IR SENSOR</vt:lpstr>
      <vt:lpstr>IV. MINI BREADBOARD AND WIRES</vt:lpstr>
      <vt:lpstr>CIRCUIT</vt:lpstr>
      <vt:lpstr>PowerPoint Presentation</vt:lpstr>
      <vt:lpstr>WORKING OF SMART LIGHTING SYSTEM</vt:lpstr>
      <vt:lpstr>WORKING OF SMART PARKING SYSTEM</vt:lpstr>
      <vt:lpstr>CODE FOR SMART LIGHTING SYSTEM</vt:lpstr>
      <vt:lpstr>CODE FOR SMART PARKING SYSTEM</vt:lpstr>
      <vt:lpstr>IMPLEMENTATION</vt:lpstr>
      <vt:lpstr>RESULTS</vt:lpstr>
      <vt:lpstr>LIMITATIONS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IoT-BASED SMART GARAGE SYSTEM  </dc:title>
  <dc:subject/>
  <dc:creator>Gayatri Sreeraj</dc:creator>
  <cp:lastModifiedBy>Gayatri Sreeraj</cp:lastModifiedBy>
  <cp:revision>20</cp:revision>
  <dcterms:created xsi:type="dcterms:W3CDTF">2023-07-21T11:10:15Z</dcterms:created>
  <dcterms:modified xsi:type="dcterms:W3CDTF">2023-07-21T20:01:09Z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0x010100572B939CDA65F74F94520E005005C59D</vt:lpwstr>
  </property>
</Properties>
</file>